
<file path=[Content_Types].xml><?xml version="1.0" encoding="utf-8"?>
<Types xmlns="http://schemas.openxmlformats.org/package/2006/content-types">
  <Default Extension="png" ContentType="image/png"/>
  <Default Extension="webp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34" r:id="rId1"/>
  </p:sldMasterIdLst>
  <p:sldIdLst>
    <p:sldId id="257" r:id="rId2"/>
    <p:sldId id="264" r:id="rId3"/>
    <p:sldId id="287" r:id="rId4"/>
    <p:sldId id="265" r:id="rId5"/>
    <p:sldId id="267" r:id="rId6"/>
    <p:sldId id="288" r:id="rId7"/>
    <p:sldId id="270" r:id="rId8"/>
    <p:sldId id="279" r:id="rId9"/>
    <p:sldId id="280" r:id="rId10"/>
    <p:sldId id="281" r:id="rId11"/>
    <p:sldId id="282" r:id="rId12"/>
    <p:sldId id="284" r:id="rId13"/>
    <p:sldId id="285" r:id="rId14"/>
    <p:sldId id="289" r:id="rId15"/>
    <p:sldId id="290" r:id="rId16"/>
    <p:sldId id="291" r:id="rId17"/>
    <p:sldId id="292" r:id="rId18"/>
    <p:sldId id="293" r:id="rId19"/>
  </p:sldIdLst>
  <p:sldSz cx="9144000" cy="6858000" type="screen4x3"/>
  <p:notesSz cx="9144000" cy="6858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38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78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648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415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53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403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97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41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29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9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695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9080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1059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251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762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2057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4046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rgbClr val="7F7F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72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13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  <p:sldLayoutId id="2147483951" r:id="rId17"/>
    <p:sldLayoutId id="2147483952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/>
          <p:cNvSpPr txBox="1"/>
          <p:nvPr/>
        </p:nvSpPr>
        <p:spPr>
          <a:xfrm>
            <a:off x="533400" y="2088473"/>
            <a:ext cx="7415530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sz="44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NR-04, Grau de Risco, Dimensionamento, Plano de Cargos e Salários (PCCS)</a:t>
            </a:r>
            <a:endParaRPr sz="4400" b="1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685800" y="381000"/>
            <a:ext cx="6858000" cy="1114455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838200" y="4876800"/>
            <a:ext cx="4856162" cy="132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>
            <a:spAutoFit/>
          </a:bodyPr>
          <a:lstStyle>
            <a:lvl1pPr defTabSz="1008063" eaLnBrk="0"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defTabSz="1008063" eaLnBrk="0"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defTabSz="1008063" eaLnBrk="0"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defTabSz="1008063" eaLnBrk="0"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defTabSz="1008063" eaLnBrk="0"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10080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sz="1600" b="1" dirty="0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Instrutor: Guilherme José </a:t>
            </a:r>
            <a:r>
              <a:rPr lang="pt-BR" altLang="pt-BR" sz="1600" b="1" dirty="0" err="1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Abtibol</a:t>
            </a:r>
            <a:r>
              <a:rPr lang="pt-BR" altLang="pt-BR" sz="1600" b="1" dirty="0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 </a:t>
            </a:r>
            <a:r>
              <a:rPr lang="pt-BR" altLang="pt-BR" sz="1600" b="1" dirty="0" err="1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Caliri</a:t>
            </a:r>
            <a:endParaRPr lang="pt-BR" altLang="pt-BR" sz="1600" b="1" dirty="0">
              <a:solidFill>
                <a:srgbClr val="7F7F00"/>
              </a:solidFill>
              <a:latin typeface="Times New Roman"/>
              <a:ea typeface="+mn-ea"/>
              <a:cs typeface="Times New Roman"/>
            </a:endParaRP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sz="1600" b="1" dirty="0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Engenheiro de Segurança do Trabalho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sz="1600" b="1" dirty="0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Higienista Ocupacional Certificado (HOC)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sz="1600" b="1" dirty="0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HOC nº 055/ABHO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pt-BR" altLang="pt-BR" sz="1600" b="1" dirty="0">
                <a:solidFill>
                  <a:srgbClr val="7F7F00"/>
                </a:solidFill>
                <a:latin typeface="Times New Roman"/>
                <a:ea typeface="+mn-ea"/>
                <a:cs typeface="Times New Roman"/>
              </a:rPr>
              <a:t>CREA 7483-D/AM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1600200"/>
            <a:ext cx="6347713" cy="28956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 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 </a:t>
            </a:r>
            <a:r>
              <a:rPr lang="pt-BR" b="1" dirty="0"/>
              <a:t>NR 04 - SERVIÇOS ESPECIALIZADOS EM SEGURANÇA </a:t>
            </a:r>
            <a:r>
              <a:rPr lang="pt-BR" dirty="0"/>
              <a:t/>
            </a:r>
            <a:br>
              <a:rPr lang="pt-BR" dirty="0"/>
            </a:br>
            <a:r>
              <a:rPr lang="pt-BR" b="1" dirty="0"/>
              <a:t>E EM MEDICINA DO TRABALHO </a:t>
            </a:r>
            <a:endParaRPr lang="pt-BR" dirty="0"/>
          </a:p>
        </p:txBody>
      </p:sp>
      <p:grpSp>
        <p:nvGrpSpPr>
          <p:cNvPr id="5" name="Grupo 4"/>
          <p:cNvGrpSpPr/>
          <p:nvPr/>
        </p:nvGrpSpPr>
        <p:grpSpPr>
          <a:xfrm>
            <a:off x="1066800" y="381001"/>
            <a:ext cx="6477000" cy="838200"/>
            <a:chOff x="685800" y="381000"/>
            <a:chExt cx="6858000" cy="111445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7" name="Retângulo 6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sp>
        <p:nvSpPr>
          <p:cNvPr id="8" name="Retângulo 7"/>
          <p:cNvSpPr/>
          <p:nvPr/>
        </p:nvSpPr>
        <p:spPr>
          <a:xfrm>
            <a:off x="457200" y="3124200"/>
            <a:ext cx="70103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2800" b="0" i="0" u="none" strike="noStrike" baseline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pt-BR" sz="1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(Redação dada pela Portaria MTP nº 2.318, de 03 de agosto de 2022)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1496208"/>
            <a:ext cx="300609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B050"/>
                </a:solidFill>
              </a:rPr>
              <a:t>HISTÓRICO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2857" y="2262150"/>
            <a:ext cx="7162800" cy="14300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800" b="1" spc="-5" dirty="0">
                <a:solidFill>
                  <a:srgbClr val="00B050"/>
                </a:solidFill>
                <a:latin typeface="Times New Roman"/>
                <a:cs typeface="Times New Roman"/>
              </a:rPr>
              <a:t>CLT</a:t>
            </a:r>
            <a:r>
              <a:rPr sz="2800" b="1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2800" b="1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1943</a:t>
            </a:r>
            <a:r>
              <a:rPr lang="pt-BR" sz="2800" b="1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, </a:t>
            </a:r>
            <a:r>
              <a:rPr sz="2800" b="1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00B050"/>
                </a:solidFill>
                <a:latin typeface="Times New Roman"/>
                <a:cs typeface="Times New Roman"/>
              </a:rPr>
              <a:t>art. </a:t>
            </a:r>
            <a:r>
              <a:rPr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16</a:t>
            </a:r>
            <a:r>
              <a:rPr lang="pt-BR"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2 (Criação do SESMT)</a:t>
            </a:r>
            <a:endParaRPr sz="2800" b="1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12700" marR="5080">
              <a:lnSpc>
                <a:spcPct val="241400"/>
              </a:lnSpc>
            </a:pPr>
            <a:endParaRPr lang="pt-BR" sz="3200" dirty="0" smtClean="0">
              <a:latin typeface="Times New Roman"/>
              <a:cs typeface="Times New Roman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32814" y="2977154"/>
            <a:ext cx="716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marR="5080" indent="-34290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Portaria</a:t>
            </a:r>
            <a:r>
              <a:rPr lang="pt-BR" sz="2800" b="1" spc="-20" dirty="0" smtClean="0">
                <a:solidFill>
                  <a:srgbClr val="00B050"/>
                </a:solidFill>
                <a:latin typeface="Times New Roman"/>
                <a:cs typeface="Times New Roman"/>
              </a:rPr>
              <a:t> nº </a:t>
            </a:r>
            <a:r>
              <a:rPr lang="pt-BR"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3.237</a:t>
            </a:r>
            <a:r>
              <a:rPr lang="pt-BR" sz="2800" b="1" spc="-20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pt-BR"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lang="pt-BR" sz="2800" b="1" spc="-25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pt-BR"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27/06/72 (Programa Nacional de Valorização do Trabalhador)</a:t>
            </a:r>
            <a:endParaRPr lang="pt-BR" sz="2800" b="1" dirty="0" smtClean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455561" y="41910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marR="5080" indent="-285750">
              <a:buFont typeface="Arial" panose="020B0604020202020204" pitchFamily="34" charset="0"/>
              <a:buChar char="•"/>
            </a:pPr>
            <a:r>
              <a:rPr lang="pt-BR" sz="2800" b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Portaria 3.214/78 (Normas Regulamentadoras – NR-04)</a:t>
            </a:r>
            <a:endParaRPr lang="pt-BR" sz="2800" b="1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914400" y="381000"/>
            <a:ext cx="6477000" cy="838200"/>
            <a:chOff x="685800" y="381000"/>
            <a:chExt cx="6858000" cy="1114455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8" name="Retângulo 7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736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3579" y="1927306"/>
            <a:ext cx="12668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" dirty="0" smtClean="0"/>
              <a:t>N</a:t>
            </a:r>
            <a:r>
              <a:rPr spc="-5" dirty="0" smtClean="0"/>
              <a:t>R-</a:t>
            </a:r>
            <a:r>
              <a:rPr lang="pt-BR" spc="-5" dirty="0" smtClean="0"/>
              <a:t>0</a:t>
            </a:r>
            <a:r>
              <a:rPr spc="-5" dirty="0" smtClean="0"/>
              <a:t>4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2514600"/>
            <a:ext cx="7144384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endParaRPr lang="pt-BR" sz="2400" dirty="0">
              <a:solidFill>
                <a:srgbClr val="00B050"/>
              </a:solidFill>
            </a:endParaRPr>
          </a:p>
          <a:p>
            <a:pPr algn="just"/>
            <a:r>
              <a:rPr lang="pt-BR" sz="2400" dirty="0">
                <a:solidFill>
                  <a:srgbClr val="00B050"/>
                </a:solidFill>
              </a:rPr>
              <a:t> </a:t>
            </a:r>
            <a:r>
              <a:rPr lang="pt-BR" sz="2400" b="1" dirty="0">
                <a:solidFill>
                  <a:srgbClr val="00B050"/>
                </a:solidFill>
              </a:rPr>
              <a:t>4.2.1 </a:t>
            </a:r>
            <a:r>
              <a:rPr lang="pt-BR" sz="2400" dirty="0">
                <a:solidFill>
                  <a:srgbClr val="00B050"/>
                </a:solidFill>
              </a:rPr>
              <a:t>As organizações e os órgãos públicos da administração direta e indireta, bem como os órgãos dos Poderes Legislativo e Judiciário e do Ministério Público, </a:t>
            </a:r>
            <a:r>
              <a:rPr lang="pt-BR" sz="2400" b="1" dirty="0">
                <a:solidFill>
                  <a:srgbClr val="00B050"/>
                </a:solidFill>
              </a:rPr>
              <a:t>que possuam empregados </a:t>
            </a:r>
            <a:r>
              <a:rPr lang="pt-BR" sz="2400" b="1" dirty="0" smtClean="0">
                <a:solidFill>
                  <a:srgbClr val="00B050"/>
                </a:solidFill>
              </a:rPr>
              <a:t>regidos</a:t>
            </a:r>
            <a:r>
              <a:rPr lang="pt-BR" sz="2400" dirty="0" smtClean="0">
                <a:solidFill>
                  <a:srgbClr val="00B050"/>
                </a:solidFill>
              </a:rPr>
              <a:t> </a:t>
            </a:r>
            <a:r>
              <a:rPr lang="pt-BR" sz="2400" dirty="0">
                <a:solidFill>
                  <a:srgbClr val="00B050"/>
                </a:solidFill>
              </a:rPr>
              <a:t>pelo Decreto-Lei nº 5.452, de 1º de maio de 1943 - </a:t>
            </a:r>
            <a:r>
              <a:rPr lang="pt-BR" sz="2400" b="1" dirty="0">
                <a:solidFill>
                  <a:srgbClr val="00B050"/>
                </a:solidFill>
              </a:rPr>
              <a:t>Consolidação das Leis do Trabalho - CLT</a:t>
            </a:r>
            <a:r>
              <a:rPr lang="pt-BR" sz="2400" dirty="0">
                <a:solidFill>
                  <a:srgbClr val="00B050"/>
                </a:solidFill>
              </a:rPr>
              <a:t>, devem constituir e manter os SESMT, no local de trabalho, nos termos definidos nesta NR</a:t>
            </a:r>
            <a:r>
              <a:rPr lang="pt-BR" sz="2400" dirty="0"/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972184" y="533400"/>
            <a:ext cx="6477000" cy="838200"/>
            <a:chOff x="685800" y="381000"/>
            <a:chExt cx="6858000" cy="1114455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95157" y="1828800"/>
            <a:ext cx="480568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B050"/>
                </a:solidFill>
              </a:rPr>
              <a:t>O</a:t>
            </a:r>
            <a:r>
              <a:rPr spc="-2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que</a:t>
            </a:r>
            <a:r>
              <a:rPr spc="-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o</a:t>
            </a:r>
            <a:r>
              <a:rPr spc="-20" dirty="0">
                <a:solidFill>
                  <a:srgbClr val="00B050"/>
                </a:solidFill>
              </a:rPr>
              <a:t> </a:t>
            </a:r>
            <a:r>
              <a:rPr spc="-5" dirty="0">
                <a:solidFill>
                  <a:srgbClr val="00B050"/>
                </a:solidFill>
              </a:rPr>
              <a:t>SESMT</a:t>
            </a:r>
            <a:r>
              <a:rPr spc="-25" dirty="0">
                <a:solidFill>
                  <a:srgbClr val="00B050"/>
                </a:solidFill>
              </a:rPr>
              <a:t> </a:t>
            </a:r>
            <a:r>
              <a:rPr spc="-5" dirty="0">
                <a:solidFill>
                  <a:srgbClr val="00B050"/>
                </a:solidFill>
              </a:rPr>
              <a:t>faz?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302" y="2971800"/>
            <a:ext cx="7529195" cy="3111108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900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dirty="0">
                <a:solidFill>
                  <a:srgbClr val="00B050"/>
                </a:solidFill>
              </a:rPr>
              <a:t>Aplica as melhores Práticas Prevencionistas</a:t>
            </a: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dirty="0">
                <a:solidFill>
                  <a:srgbClr val="00B050"/>
                </a:solidFill>
              </a:rPr>
              <a:t>Responde as Entidades</a:t>
            </a:r>
            <a:r>
              <a:rPr sz="2800" dirty="0">
                <a:solidFill>
                  <a:srgbClr val="00B050"/>
                </a:solidFill>
              </a:rPr>
              <a:t> de </a:t>
            </a:r>
            <a:r>
              <a:rPr sz="2800" dirty="0" err="1" smtClean="0">
                <a:solidFill>
                  <a:srgbClr val="00B050"/>
                </a:solidFill>
              </a:rPr>
              <a:t>Fiscalização</a:t>
            </a:r>
            <a:endParaRPr lang="pt-BR" sz="2800" dirty="0" smtClean="0">
              <a:solidFill>
                <a:srgbClr val="00B050"/>
              </a:solidFill>
            </a:endParaRP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Char char="•"/>
              <a:tabLst>
                <a:tab pos="353695" algn="l"/>
                <a:tab pos="354330" algn="l"/>
              </a:tabLst>
            </a:pPr>
            <a:r>
              <a:rPr lang="pt-BR" sz="2800" dirty="0" smtClean="0">
                <a:solidFill>
                  <a:srgbClr val="00B050"/>
                </a:solidFill>
              </a:rPr>
              <a:t>Auxilia e implantação das </a:t>
            </a:r>
            <a:r>
              <a:rPr lang="pt-BR" sz="2800" dirty="0" err="1" smtClean="0">
                <a:solidFill>
                  <a:srgbClr val="00B050"/>
                </a:solidFill>
              </a:rPr>
              <a:t>NR´s</a:t>
            </a:r>
            <a:r>
              <a:rPr lang="pt-BR" sz="2800" dirty="0" smtClean="0">
                <a:solidFill>
                  <a:srgbClr val="00B050"/>
                </a:solidFill>
              </a:rPr>
              <a:t> e Legislação de SST</a:t>
            </a:r>
            <a:endParaRPr sz="2800" dirty="0">
              <a:solidFill>
                <a:srgbClr val="00B050"/>
              </a:solidFill>
            </a:endParaRPr>
          </a:p>
          <a:p>
            <a:pPr marL="354330" indent="-341630">
              <a:lnSpc>
                <a:spcPct val="100000"/>
              </a:lnSpc>
              <a:spcBef>
                <a:spcPts val="790"/>
              </a:spcBef>
              <a:buChar char="•"/>
              <a:tabLst>
                <a:tab pos="353695" algn="l"/>
                <a:tab pos="354330" algn="l"/>
              </a:tabLst>
            </a:pPr>
            <a:r>
              <a:rPr sz="2800" dirty="0">
                <a:solidFill>
                  <a:srgbClr val="00B050"/>
                </a:solidFill>
              </a:rPr>
              <a:t>Atua para que</a:t>
            </a:r>
            <a:r>
              <a:rPr sz="2800" dirty="0">
                <a:solidFill>
                  <a:srgbClr val="00B050"/>
                </a:solidFill>
              </a:rPr>
              <a:t> as </a:t>
            </a:r>
            <a:r>
              <a:rPr lang="pt-BR" sz="2800" dirty="0" smtClean="0">
                <a:solidFill>
                  <a:srgbClr val="00B050"/>
                </a:solidFill>
              </a:rPr>
              <a:t>NR´S</a:t>
            </a:r>
            <a:r>
              <a:rPr sz="2800" dirty="0" smtClean="0">
                <a:solidFill>
                  <a:srgbClr val="00B050"/>
                </a:solidFill>
              </a:rPr>
              <a:t> </a:t>
            </a:r>
            <a:r>
              <a:rPr sz="2800" dirty="0">
                <a:solidFill>
                  <a:srgbClr val="00B050"/>
                </a:solidFill>
              </a:rPr>
              <a:t>sejam respeitadas</a:t>
            </a:r>
          </a:p>
          <a:p>
            <a:pPr marL="354330" indent="-341630">
              <a:lnSpc>
                <a:spcPct val="100000"/>
              </a:lnSpc>
              <a:spcBef>
                <a:spcPts val="800"/>
              </a:spcBef>
              <a:buChar char="•"/>
              <a:tabLst>
                <a:tab pos="353695" algn="l"/>
                <a:tab pos="354330" algn="l"/>
              </a:tabLst>
            </a:pPr>
            <a:r>
              <a:rPr lang="pt-BR" sz="2800" dirty="0" smtClean="0">
                <a:solidFill>
                  <a:srgbClr val="00B050"/>
                </a:solidFill>
              </a:rPr>
              <a:t>Investiga </a:t>
            </a:r>
            <a:r>
              <a:rPr sz="2800" dirty="0" err="1" smtClean="0">
                <a:solidFill>
                  <a:srgbClr val="00B050"/>
                </a:solidFill>
              </a:rPr>
              <a:t>os</a:t>
            </a:r>
            <a:r>
              <a:rPr sz="2800" dirty="0" smtClean="0">
                <a:solidFill>
                  <a:srgbClr val="00B050"/>
                </a:solidFill>
              </a:rPr>
              <a:t> </a:t>
            </a:r>
            <a:r>
              <a:rPr lang="pt-BR" sz="2800" dirty="0" smtClean="0">
                <a:solidFill>
                  <a:srgbClr val="00B050"/>
                </a:solidFill>
              </a:rPr>
              <a:t>incidentes e acidentes</a:t>
            </a:r>
            <a:endParaRPr sz="2800" dirty="0">
              <a:solidFill>
                <a:srgbClr val="00B050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914400" y="381000"/>
            <a:ext cx="6477000" cy="838200"/>
            <a:chOff x="685800" y="381000"/>
            <a:chExt cx="6858000" cy="111445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7" name="Retângulo 6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914400" y="381000"/>
            <a:ext cx="6477000" cy="838200"/>
            <a:chOff x="685800" y="381000"/>
            <a:chExt cx="6858000" cy="111445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7" name="Retângulo 6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sp>
        <p:nvSpPr>
          <p:cNvPr id="9" name="object 4"/>
          <p:cNvSpPr txBox="1"/>
          <p:nvPr/>
        </p:nvSpPr>
        <p:spPr>
          <a:xfrm>
            <a:off x="1057910" y="2362200"/>
            <a:ext cx="6633209" cy="2817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indent="-341630">
              <a:lnSpc>
                <a:spcPct val="150000"/>
              </a:lnSpc>
              <a:spcBef>
                <a:spcPts val="100"/>
              </a:spcBef>
              <a:buChar char="•"/>
              <a:tabLst>
                <a:tab pos="353695" algn="l"/>
                <a:tab pos="354330" algn="l"/>
              </a:tabLst>
            </a:pPr>
            <a:r>
              <a:rPr sz="2400" dirty="0">
                <a:solidFill>
                  <a:srgbClr val="00B050"/>
                </a:solidFill>
              </a:rPr>
              <a:t>Técnico de Segurança do Trabalho</a:t>
            </a:r>
          </a:p>
          <a:p>
            <a:pPr marL="354330" indent="-341630">
              <a:lnSpc>
                <a:spcPct val="150000"/>
              </a:lnSpc>
              <a:buChar char="•"/>
              <a:tabLst>
                <a:tab pos="353695" algn="l"/>
                <a:tab pos="354330" algn="l"/>
              </a:tabLst>
            </a:pPr>
            <a:r>
              <a:rPr sz="2400" dirty="0" err="1">
                <a:solidFill>
                  <a:srgbClr val="00B050"/>
                </a:solidFill>
              </a:rPr>
              <a:t>Engenheiro</a:t>
            </a:r>
            <a:r>
              <a:rPr sz="2400" dirty="0">
                <a:solidFill>
                  <a:srgbClr val="00B050"/>
                </a:solidFill>
              </a:rPr>
              <a:t> </a:t>
            </a:r>
            <a:r>
              <a:rPr sz="2400" dirty="0">
                <a:solidFill>
                  <a:srgbClr val="00B050"/>
                </a:solidFill>
              </a:rPr>
              <a:t>de Segurança do trabalho</a:t>
            </a:r>
          </a:p>
          <a:p>
            <a:pPr marL="354330" marR="71755" indent="-341630">
              <a:lnSpc>
                <a:spcPct val="150000"/>
              </a:lnSpc>
              <a:buChar char="•"/>
              <a:tabLst>
                <a:tab pos="353695" algn="l"/>
                <a:tab pos="354330" algn="l"/>
              </a:tabLst>
            </a:pPr>
            <a:r>
              <a:rPr sz="2400" dirty="0" err="1">
                <a:solidFill>
                  <a:srgbClr val="00B050"/>
                </a:solidFill>
              </a:rPr>
              <a:t>Enfermeiro</a:t>
            </a:r>
            <a:r>
              <a:rPr sz="2400" dirty="0">
                <a:solidFill>
                  <a:srgbClr val="00B050"/>
                </a:solidFill>
              </a:rPr>
              <a:t> </a:t>
            </a:r>
            <a:r>
              <a:rPr sz="2400" dirty="0">
                <a:solidFill>
                  <a:srgbClr val="00B050"/>
                </a:solidFill>
              </a:rPr>
              <a:t>do </a:t>
            </a:r>
            <a:r>
              <a:rPr sz="2400" dirty="0" err="1">
                <a:solidFill>
                  <a:srgbClr val="00B050"/>
                </a:solidFill>
              </a:rPr>
              <a:t>Trabalho</a:t>
            </a:r>
            <a:endParaRPr lang="pt-BR" sz="2400" dirty="0">
              <a:solidFill>
                <a:srgbClr val="00B050"/>
              </a:solidFill>
            </a:endParaRPr>
          </a:p>
          <a:p>
            <a:pPr marL="354330" marR="71755" indent="-341630">
              <a:lnSpc>
                <a:spcPct val="150000"/>
              </a:lnSpc>
              <a:buChar char="•"/>
              <a:tabLst>
                <a:tab pos="353695" algn="l"/>
                <a:tab pos="354330" algn="l"/>
              </a:tabLst>
            </a:pPr>
            <a:r>
              <a:rPr lang="pt-BR" sz="2400" dirty="0">
                <a:solidFill>
                  <a:srgbClr val="00B050"/>
                </a:solidFill>
              </a:rPr>
              <a:t>A</a:t>
            </a:r>
            <a:r>
              <a:rPr sz="2400" dirty="0" err="1">
                <a:solidFill>
                  <a:srgbClr val="00B050"/>
                </a:solidFill>
              </a:rPr>
              <a:t>uxiliar</a:t>
            </a:r>
            <a:r>
              <a:rPr sz="2400" dirty="0">
                <a:solidFill>
                  <a:srgbClr val="00B050"/>
                </a:solidFill>
              </a:rPr>
              <a:t> </a:t>
            </a:r>
            <a:r>
              <a:rPr sz="2400" dirty="0">
                <a:solidFill>
                  <a:srgbClr val="00B050"/>
                </a:solidFill>
              </a:rPr>
              <a:t>de  enfermagem do trabalho</a:t>
            </a:r>
          </a:p>
          <a:p>
            <a:pPr marL="354330" indent="-341630">
              <a:lnSpc>
                <a:spcPct val="150000"/>
              </a:lnSpc>
              <a:spcBef>
                <a:spcPts val="790"/>
              </a:spcBef>
              <a:buChar char="•"/>
              <a:tabLst>
                <a:tab pos="353695" algn="l"/>
                <a:tab pos="354330" algn="l"/>
              </a:tabLst>
            </a:pPr>
            <a:r>
              <a:rPr sz="2400" dirty="0" err="1">
                <a:solidFill>
                  <a:srgbClr val="00B050"/>
                </a:solidFill>
              </a:rPr>
              <a:t>Médico</a:t>
            </a:r>
            <a:r>
              <a:rPr sz="2400" dirty="0">
                <a:solidFill>
                  <a:srgbClr val="00B050"/>
                </a:solidFill>
              </a:rPr>
              <a:t> </a:t>
            </a:r>
            <a:r>
              <a:rPr sz="2400" dirty="0">
                <a:solidFill>
                  <a:srgbClr val="00B050"/>
                </a:solidFill>
              </a:rPr>
              <a:t>do trabalho</a:t>
            </a:r>
          </a:p>
        </p:txBody>
      </p:sp>
      <p:sp>
        <p:nvSpPr>
          <p:cNvPr id="10" name="object 3"/>
          <p:cNvSpPr txBox="1">
            <a:spLocks noGrp="1"/>
          </p:cNvSpPr>
          <p:nvPr>
            <p:ph type="title"/>
          </p:nvPr>
        </p:nvSpPr>
        <p:spPr>
          <a:xfrm>
            <a:off x="1357630" y="1219200"/>
            <a:ext cx="60337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Quem</a:t>
            </a:r>
            <a:r>
              <a:rPr spc="-10" dirty="0"/>
              <a:t> </a:t>
            </a:r>
            <a:r>
              <a:rPr dirty="0"/>
              <a:t>Compõe</a:t>
            </a:r>
            <a:r>
              <a:rPr spc="-30" dirty="0"/>
              <a:t> </a:t>
            </a:r>
            <a:r>
              <a:rPr dirty="0"/>
              <a:t>o</a:t>
            </a:r>
            <a:r>
              <a:rPr spc="-15" dirty="0"/>
              <a:t> </a:t>
            </a:r>
            <a:r>
              <a:rPr spc="-10" dirty="0"/>
              <a:t>SESMT?</a:t>
            </a:r>
          </a:p>
        </p:txBody>
      </p:sp>
    </p:spTree>
    <p:extLst>
      <p:ext uri="{BB962C8B-B14F-4D97-AF65-F5344CB8AC3E}">
        <p14:creationId xmlns:p14="http://schemas.microsoft.com/office/powerpoint/2010/main" val="144779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1524000"/>
            <a:ext cx="379539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B050"/>
                </a:solidFill>
              </a:rPr>
              <a:t>Principais</a:t>
            </a:r>
            <a:r>
              <a:rPr spc="-60" dirty="0">
                <a:solidFill>
                  <a:srgbClr val="00B050"/>
                </a:solidFill>
              </a:rPr>
              <a:t> </a:t>
            </a:r>
            <a:r>
              <a:rPr spc="-5" dirty="0">
                <a:solidFill>
                  <a:srgbClr val="00B050"/>
                </a:solidFill>
              </a:rPr>
              <a:t>Ações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9600" y="2362200"/>
            <a:ext cx="7259320" cy="4140877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4330" marR="1357630" indent="-341630">
              <a:lnSpc>
                <a:spcPts val="3460"/>
              </a:lnSpc>
              <a:spcBef>
                <a:spcPts val="530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Programa</a:t>
            </a:r>
            <a:r>
              <a:rPr sz="32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pt-BR"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Gerenciamento de Riscos</a:t>
            </a:r>
            <a:r>
              <a:rPr sz="3200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(</a:t>
            </a:r>
            <a:r>
              <a:rPr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P</a:t>
            </a:r>
            <a:r>
              <a:rPr lang="pt-BR"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GR</a:t>
            </a:r>
            <a:r>
              <a:rPr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)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330" marR="577850" indent="-341630">
              <a:lnSpc>
                <a:spcPts val="3450"/>
              </a:lnSpc>
              <a:spcBef>
                <a:spcPts val="800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Programa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Controle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 Médico e Saúde </a:t>
            </a:r>
            <a:r>
              <a:rPr sz="3200" spc="-7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Ocupável</a:t>
            </a:r>
            <a:r>
              <a:rPr sz="3200" spc="-1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–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(PCMSO)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360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Análises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Ergonômicas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Trabalho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(AET)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409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Laudos</a:t>
            </a:r>
            <a:r>
              <a:rPr sz="3200" spc="-2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Periculosidade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e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Insalubridade</a:t>
            </a:r>
          </a:p>
          <a:p>
            <a:pPr marL="354330" indent="-341630">
              <a:lnSpc>
                <a:spcPct val="100000"/>
              </a:lnSpc>
              <a:spcBef>
                <a:spcPts val="420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Planos de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Prevenção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e 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32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Emergência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330" indent="-341630">
              <a:lnSpc>
                <a:spcPct val="100000"/>
              </a:lnSpc>
              <a:spcBef>
                <a:spcPts val="409"/>
              </a:spcBef>
              <a:buChar char="•"/>
              <a:tabLst>
                <a:tab pos="353695" algn="l"/>
                <a:tab pos="354330" algn="l"/>
              </a:tabLst>
            </a:pP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Palestras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914400" y="381000"/>
            <a:ext cx="6477000" cy="838200"/>
            <a:chOff x="685800" y="381000"/>
            <a:chExt cx="6858000" cy="111445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7" name="Retângulo 6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5015" y="2133600"/>
            <a:ext cx="678053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B050"/>
                </a:solidFill>
              </a:rPr>
              <a:t>SESMT</a:t>
            </a:r>
            <a:r>
              <a:rPr spc="-2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–</a:t>
            </a:r>
            <a:r>
              <a:rPr spc="-5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Como</a:t>
            </a:r>
            <a:r>
              <a:rPr spc="-5" dirty="0">
                <a:solidFill>
                  <a:srgbClr val="00B050"/>
                </a:solidFill>
              </a:rPr>
              <a:t> </a:t>
            </a:r>
            <a:r>
              <a:rPr spc="-5" dirty="0" err="1" smtClean="0">
                <a:solidFill>
                  <a:srgbClr val="00B050"/>
                </a:solidFill>
              </a:rPr>
              <a:t>Dimensionar</a:t>
            </a:r>
            <a:r>
              <a:rPr lang="pt-BR" spc="-5" dirty="0" smtClean="0">
                <a:solidFill>
                  <a:srgbClr val="00B050"/>
                </a:solidFill>
              </a:rPr>
              <a:t>?</a:t>
            </a:r>
            <a:endParaRPr spc="-5" dirty="0">
              <a:solidFill>
                <a:srgbClr val="00B05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5445" y="3124200"/>
            <a:ext cx="7519670" cy="3498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5495" algn="l"/>
              </a:tabLst>
            </a:pPr>
            <a:r>
              <a:rPr sz="3200" spc="15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pt-BR" sz="3200" spc="15" dirty="0" smtClean="0">
                <a:solidFill>
                  <a:srgbClr val="00B050"/>
                </a:solidFill>
                <a:latin typeface="Times New Roman"/>
                <a:cs typeface="Times New Roman"/>
              </a:rPr>
              <a:t>1- </a:t>
            </a:r>
            <a:r>
              <a:rPr lang="pt-BR"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Identificar o CNAE da Empresa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5495" algn="l"/>
              </a:tabLst>
            </a:pPr>
            <a:endParaRPr lang="pt-BR" sz="3200" dirty="0" smtClean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5495" algn="l"/>
              </a:tabLst>
            </a:pPr>
            <a:r>
              <a:rPr lang="pt-BR" sz="3200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2- </a:t>
            </a:r>
            <a:r>
              <a:rPr sz="3200" spc="-5" dirty="0" err="1" smtClean="0">
                <a:solidFill>
                  <a:srgbClr val="00B050"/>
                </a:solidFill>
                <a:latin typeface="Times New Roman"/>
                <a:cs typeface="Times New Roman"/>
              </a:rPr>
              <a:t>Identificar</a:t>
            </a:r>
            <a:r>
              <a:rPr sz="3200" spc="-10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o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grau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 err="1" smtClean="0">
                <a:solidFill>
                  <a:srgbClr val="00B050"/>
                </a:solidFill>
                <a:latin typeface="Times New Roman"/>
                <a:cs typeface="Times New Roman"/>
              </a:rPr>
              <a:t>risco</a:t>
            </a:r>
            <a:r>
              <a:rPr lang="pt-BR" sz="3200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 na NR-04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5495" algn="l"/>
              </a:tabLst>
            </a:pP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tabLst>
                <a:tab pos="785495" algn="l"/>
              </a:tabLst>
            </a:pPr>
            <a:r>
              <a:rPr lang="pt-BR"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3</a:t>
            </a:r>
            <a:r>
              <a:rPr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-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	</a:t>
            </a:r>
            <a:r>
              <a:rPr lang="pt-BR"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 err="1" smtClean="0">
                <a:solidFill>
                  <a:srgbClr val="00B050"/>
                </a:solidFill>
                <a:latin typeface="Times New Roman"/>
                <a:cs typeface="Times New Roman"/>
              </a:rPr>
              <a:t>Relacionar</a:t>
            </a:r>
            <a:r>
              <a:rPr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grau de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risco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com</a:t>
            </a:r>
            <a:r>
              <a:rPr sz="3200" spc="-2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numero </a:t>
            </a:r>
            <a:r>
              <a:rPr sz="3200" spc="-7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de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0B050"/>
                </a:solidFill>
                <a:latin typeface="Times New Roman"/>
                <a:cs typeface="Times New Roman"/>
              </a:rPr>
              <a:t>empregados</a:t>
            </a:r>
            <a:r>
              <a:rPr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.</a:t>
            </a:r>
            <a:endParaRPr lang="pt-BR" sz="3200" dirty="0" smtClean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tabLst>
                <a:tab pos="785495" algn="l"/>
              </a:tabLst>
            </a:pP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862311" y="457200"/>
            <a:ext cx="6477000" cy="838200"/>
            <a:chOff x="685800" y="381000"/>
            <a:chExt cx="6858000" cy="1114455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4239" y="839470"/>
            <a:ext cx="6790055" cy="1598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76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Relação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da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Classificação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Nacional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Atividades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Econômicas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 CNAE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(Versão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spc="10" dirty="0">
                <a:latin typeface="Times New Roman"/>
                <a:cs typeface="Times New Roman"/>
              </a:rPr>
              <a:t>2.0)</a:t>
            </a:r>
            <a:r>
              <a:rPr sz="1400" spc="10" dirty="0">
                <a:latin typeface="Times New Roman"/>
                <a:cs typeface="Times New Roman"/>
              </a:rPr>
              <a:t>*</a:t>
            </a:r>
            <a:r>
              <a:rPr sz="1400" b="1" spc="10" dirty="0">
                <a:latin typeface="Times New Roman"/>
                <a:cs typeface="Times New Roman"/>
              </a:rPr>
              <a:t>,</a:t>
            </a:r>
            <a:r>
              <a:rPr sz="1400" b="1" dirty="0">
                <a:latin typeface="Times New Roman"/>
                <a:cs typeface="Times New Roman"/>
              </a:rPr>
              <a:t> com </a:t>
            </a:r>
            <a:r>
              <a:rPr sz="1400" b="1" spc="-3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correspondente </a:t>
            </a:r>
            <a:r>
              <a:rPr sz="1400" b="1" dirty="0">
                <a:latin typeface="Times New Roman"/>
                <a:cs typeface="Times New Roman"/>
              </a:rPr>
              <a:t>Grau</a:t>
            </a:r>
            <a:r>
              <a:rPr sz="1400" b="1" spc="-5" dirty="0">
                <a:latin typeface="Times New Roman"/>
                <a:cs typeface="Times New Roman"/>
              </a:rPr>
              <a:t> de </a:t>
            </a:r>
            <a:r>
              <a:rPr sz="1400" b="1" dirty="0">
                <a:latin typeface="Times New Roman"/>
                <a:cs typeface="Times New Roman"/>
              </a:rPr>
              <a:t>Risco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 GR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para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fins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 dimensionamento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do SESMT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400" dirty="0">
                <a:latin typeface="Times New Roman"/>
                <a:cs typeface="Times New Roman"/>
              </a:rPr>
              <a:t>Códigos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Denominação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GR</a:t>
            </a:r>
            <a:endParaRPr sz="1400">
              <a:latin typeface="Times New Roman"/>
              <a:cs typeface="Times New Roman"/>
            </a:endParaRPr>
          </a:p>
          <a:p>
            <a:pPr marL="12700" marR="84455">
              <a:lnSpc>
                <a:spcPct val="1470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A AGRICULTURA, PECUÁRIA, PRODUÇÃO </a:t>
            </a:r>
            <a:r>
              <a:rPr sz="1400" spc="-5" dirty="0">
                <a:latin typeface="Times New Roman"/>
                <a:cs typeface="Times New Roman"/>
              </a:rPr>
              <a:t>FLORESTAL, PESCA </a:t>
            </a:r>
            <a:r>
              <a:rPr sz="1400" dirty="0">
                <a:latin typeface="Times New Roman"/>
                <a:cs typeface="Times New Roman"/>
              </a:rPr>
              <a:t>E AQÜICULTURA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01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AGRICULTURA, </a:t>
            </a:r>
            <a:r>
              <a:rPr sz="1400" spc="-5" dirty="0">
                <a:latin typeface="Times New Roman"/>
                <a:cs typeface="Times New Roman"/>
              </a:rPr>
              <a:t>PECUÁRIA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SERVIÇOS </a:t>
            </a:r>
            <a:r>
              <a:rPr sz="1400" dirty="0">
                <a:latin typeface="Times New Roman"/>
                <a:cs typeface="Times New Roman"/>
              </a:rPr>
              <a:t>RELACIONADOS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85189" y="2546660"/>
          <a:ext cx="6998970" cy="25222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9625"/>
                <a:gridCol w="5526405"/>
                <a:gridCol w="662940"/>
              </a:tblGrid>
              <a:tr h="255929">
                <a:tc>
                  <a:txBody>
                    <a:bodyPr/>
                    <a:lstStyle/>
                    <a:p>
                      <a:pPr marL="31750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01.1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ts val="153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Produção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lavouras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temporárias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CC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01.11-3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Cultivo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cereais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7747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</a:tr>
              <a:tr h="31570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01.12-1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Cultivo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algodão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herbáceo e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outras fibras de lavoura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temporária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6032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</a:tr>
              <a:tr h="34362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01.13-0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5113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Cultivo</a:t>
                      </a:r>
                      <a:r>
                        <a:rPr sz="16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6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cana-de-açúcar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4216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solidFill>
                      <a:srgbClr val="FFFFCC"/>
                    </a:solidFill>
                  </a:tcPr>
                </a:tc>
              </a:tr>
              <a:tr h="31475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01.14-8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Cultivo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fumo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</a:tr>
              <a:tr h="314959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01.15-6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Cultivo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soja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</a:tr>
              <a:tr h="662302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01.16-4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2335"/>
                        </a:lnSpc>
                        <a:spcBef>
                          <a:spcPts val="790"/>
                        </a:spcBef>
                      </a:pPr>
                      <a:r>
                        <a:rPr sz="2000" dirty="0">
                          <a:latin typeface="Times New Roman"/>
                          <a:cs typeface="Times New Roman"/>
                        </a:rPr>
                        <a:t>...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Cultivo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 oleaginosas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de lavoura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temporária,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exceto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soja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904239" y="5153659"/>
            <a:ext cx="2294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97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SERVIÇOS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DOMÉSTICOS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4403" y="5367020"/>
            <a:ext cx="1514475" cy="65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0">
              <a:lnSpc>
                <a:spcPct val="1476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Serviços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domésticos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Serviços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domésticos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38014" y="5783579"/>
            <a:ext cx="1143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4239" y="5367020"/>
            <a:ext cx="577215" cy="10617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latin typeface="Times New Roman"/>
                <a:cs typeface="Times New Roman"/>
              </a:rPr>
              <a:t>97.0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400" spc="5" dirty="0">
                <a:latin typeface="Times New Roman"/>
                <a:cs typeface="Times New Roman"/>
              </a:rPr>
              <a:t>97</a:t>
            </a:r>
            <a:r>
              <a:rPr sz="1400" spc="-10" dirty="0">
                <a:latin typeface="Times New Roman"/>
                <a:cs typeface="Times New Roman"/>
              </a:rPr>
              <a:t>.</a:t>
            </a:r>
            <a:r>
              <a:rPr sz="1400" spc="5" dirty="0">
                <a:latin typeface="Times New Roman"/>
                <a:cs typeface="Times New Roman"/>
              </a:rPr>
              <a:t>00</a:t>
            </a:r>
            <a:r>
              <a:rPr sz="1400" dirty="0">
                <a:latin typeface="Times New Roman"/>
                <a:cs typeface="Times New Roman"/>
              </a:rPr>
              <a:t>-5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000" dirty="0">
                <a:latin typeface="Times New Roman"/>
                <a:cs typeface="Times New Roman"/>
              </a:rPr>
              <a:t>...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510279" y="11429"/>
            <a:ext cx="21215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Quadro</a:t>
            </a:r>
            <a:r>
              <a:rPr spc="-75" dirty="0"/>
              <a:t> </a:t>
            </a:r>
            <a:r>
              <a:rPr dirty="0"/>
              <a:t>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10279" y="11429"/>
            <a:ext cx="21215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Quadro</a:t>
            </a:r>
            <a:r>
              <a:rPr spc="-75" dirty="0"/>
              <a:t> </a:t>
            </a:r>
            <a:r>
              <a:rPr dirty="0"/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30" y="900430"/>
            <a:ext cx="9107170" cy="59397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4592" y="1524000"/>
            <a:ext cx="729107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rgbClr val="00B050"/>
                </a:solidFill>
              </a:rPr>
              <a:t>Motivos</a:t>
            </a:r>
            <a:r>
              <a:rPr spc="-1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de</a:t>
            </a:r>
            <a:r>
              <a:rPr spc="-5" dirty="0">
                <a:solidFill>
                  <a:srgbClr val="00B050"/>
                </a:solidFill>
              </a:rPr>
              <a:t> Fracasso</a:t>
            </a:r>
            <a:r>
              <a:rPr spc="-10" dirty="0">
                <a:solidFill>
                  <a:srgbClr val="00B050"/>
                </a:solidFill>
              </a:rPr>
              <a:t> </a:t>
            </a:r>
            <a:r>
              <a:rPr dirty="0">
                <a:solidFill>
                  <a:srgbClr val="00B050"/>
                </a:solidFill>
              </a:rPr>
              <a:t>do </a:t>
            </a:r>
            <a:r>
              <a:rPr spc="-10" dirty="0">
                <a:solidFill>
                  <a:srgbClr val="00B050"/>
                </a:solidFill>
              </a:rPr>
              <a:t>SESMT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2590800"/>
            <a:ext cx="7561580" cy="394462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18135" indent="-306070">
              <a:lnSpc>
                <a:spcPct val="100000"/>
              </a:lnSpc>
              <a:spcBef>
                <a:spcPts val="900"/>
              </a:spcBef>
              <a:buAutoNum type="arabicPlain"/>
              <a:tabLst>
                <a:tab pos="31877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–</a:t>
            </a:r>
            <a:r>
              <a:rPr sz="32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Selecionar</a:t>
            </a:r>
            <a:r>
              <a:rPr sz="3200" spc="-1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mal</a:t>
            </a:r>
            <a:r>
              <a:rPr sz="3200" spc="-2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a</a:t>
            </a:r>
            <a:r>
              <a:rPr sz="32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equipe,</a:t>
            </a:r>
          </a:p>
          <a:p>
            <a:pPr marL="12700" marR="921385">
              <a:lnSpc>
                <a:spcPct val="120600"/>
              </a:lnSpc>
              <a:spcBef>
                <a:spcPts val="5"/>
              </a:spcBef>
              <a:buAutoNum type="arabicPlain"/>
              <a:tabLst>
                <a:tab pos="31877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–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Remunerar mal</a:t>
            </a:r>
            <a:r>
              <a:rPr sz="3200" spc="-1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a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equipe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do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SESMT, </a:t>
            </a:r>
            <a:r>
              <a:rPr sz="3200" spc="-7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3 –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Isolar 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SESMT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18770" marR="997585" indent="-318770">
              <a:lnSpc>
                <a:spcPct val="100000"/>
              </a:lnSpc>
              <a:spcBef>
                <a:spcPts val="800"/>
              </a:spcBef>
              <a:buAutoNum type="arabicPlain" startAt="4"/>
              <a:tabLst>
                <a:tab pos="31877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- A organização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promover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o desvio de </a:t>
            </a:r>
            <a:r>
              <a:rPr sz="3200" spc="-7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função</a:t>
            </a:r>
          </a:p>
          <a:p>
            <a:pPr marL="318770" marR="5080" indent="-318770">
              <a:lnSpc>
                <a:spcPct val="100000"/>
              </a:lnSpc>
              <a:spcBef>
                <a:spcPts val="800"/>
              </a:spcBef>
              <a:buAutoNum type="arabicPlain" startAt="4"/>
              <a:tabLst>
                <a:tab pos="31877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–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Não</a:t>
            </a:r>
            <a:r>
              <a:rPr sz="32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existir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investimento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 na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atualização</a:t>
            </a:r>
            <a:r>
              <a:rPr sz="32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do </a:t>
            </a:r>
            <a:r>
              <a:rPr sz="3200" spc="-7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profissional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6" name="Retângulo 5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62000" y="3048000"/>
            <a:ext cx="7093584" cy="1796646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Char char="-"/>
              <a:tabLst>
                <a:tab pos="354965" algn="l"/>
                <a:tab pos="35560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Financeiras,</a:t>
            </a:r>
            <a:r>
              <a:rPr sz="32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por</a:t>
            </a:r>
            <a:r>
              <a:rPr sz="32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parte das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empresas;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790"/>
              </a:spcBef>
              <a:buChar char="-"/>
              <a:tabLst>
                <a:tab pos="354965" algn="l"/>
                <a:tab pos="355600" algn="l"/>
              </a:tabLst>
            </a:pPr>
            <a:r>
              <a:rPr lang="pt-BR" sz="3200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Falta de apoio da Alta Direção</a:t>
            </a:r>
            <a:r>
              <a:rPr sz="3200" dirty="0" smtClean="0">
                <a:solidFill>
                  <a:srgbClr val="00B050"/>
                </a:solidFill>
                <a:latin typeface="Times New Roman"/>
                <a:cs typeface="Times New Roman"/>
              </a:rPr>
              <a:t>;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800"/>
              </a:spcBef>
              <a:buChar char="-"/>
              <a:tabLst>
                <a:tab pos="354965" algn="l"/>
                <a:tab pos="355600" algn="l"/>
              </a:tabLst>
            </a:pP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Despreparo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 Técnico</a:t>
            </a:r>
            <a:r>
              <a:rPr sz="3200" dirty="0">
                <a:solidFill>
                  <a:srgbClr val="00B050"/>
                </a:solidFill>
                <a:latin typeface="Times New Roman"/>
                <a:cs typeface="Times New Roman"/>
              </a:rPr>
              <a:t> – </a:t>
            </a:r>
            <a:r>
              <a:rPr sz="3200" spc="-5" dirty="0" err="1" smtClean="0">
                <a:solidFill>
                  <a:srgbClr val="00B050"/>
                </a:solidFill>
                <a:latin typeface="Times New Roman"/>
                <a:cs typeface="Times New Roman"/>
              </a:rPr>
              <a:t>Cient</a:t>
            </a:r>
            <a:r>
              <a:rPr lang="pt-BR" sz="3200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í</a:t>
            </a:r>
            <a:r>
              <a:rPr sz="3200" spc="-5" dirty="0" smtClean="0">
                <a:solidFill>
                  <a:srgbClr val="00B050"/>
                </a:solidFill>
                <a:latin typeface="Times New Roman"/>
                <a:cs typeface="Times New Roman"/>
              </a:rPr>
              <a:t>fico</a:t>
            </a:r>
            <a:r>
              <a:rPr sz="3200" spc="-5" dirty="0">
                <a:solidFill>
                  <a:srgbClr val="00B050"/>
                </a:solidFill>
                <a:latin typeface="Times New Roman"/>
                <a:cs typeface="Times New Roman"/>
              </a:rPr>
              <a:t>;</a:t>
            </a:r>
            <a:endParaRPr sz="32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14400" y="1566908"/>
            <a:ext cx="5943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spc="-5" dirty="0" smtClean="0">
                <a:solidFill>
                  <a:srgbClr val="00B050"/>
                </a:solidFill>
              </a:rPr>
              <a:t>Dificuldades</a:t>
            </a:r>
            <a:r>
              <a:rPr lang="pt-BR" sz="2800" dirty="0" smtClean="0">
                <a:solidFill>
                  <a:srgbClr val="00B050"/>
                </a:solidFill>
              </a:rPr>
              <a:t> </a:t>
            </a:r>
            <a:r>
              <a:rPr lang="pt-BR" sz="2800" spc="-5" dirty="0" smtClean="0">
                <a:solidFill>
                  <a:srgbClr val="00B050"/>
                </a:solidFill>
              </a:rPr>
              <a:t>para</a:t>
            </a:r>
            <a:r>
              <a:rPr lang="pt-BR" sz="2800" dirty="0" smtClean="0">
                <a:solidFill>
                  <a:srgbClr val="00B050"/>
                </a:solidFill>
              </a:rPr>
              <a:t> o </a:t>
            </a:r>
            <a:r>
              <a:rPr lang="pt-BR" sz="2800" spc="-5" dirty="0" smtClean="0">
                <a:solidFill>
                  <a:srgbClr val="00B050"/>
                </a:solidFill>
              </a:rPr>
              <a:t>exercício</a:t>
            </a:r>
            <a:r>
              <a:rPr lang="pt-BR" sz="2800" dirty="0" smtClean="0">
                <a:solidFill>
                  <a:srgbClr val="00B050"/>
                </a:solidFill>
              </a:rPr>
              <a:t> do </a:t>
            </a:r>
            <a:r>
              <a:rPr lang="pt-BR" sz="2800" spc="-1085" dirty="0" smtClean="0">
                <a:solidFill>
                  <a:srgbClr val="00B050"/>
                </a:solidFill>
              </a:rPr>
              <a:t> </a:t>
            </a:r>
            <a:r>
              <a:rPr lang="pt-BR" sz="2800" spc="-5" dirty="0" smtClean="0">
                <a:solidFill>
                  <a:srgbClr val="00B050"/>
                </a:solidFill>
              </a:rPr>
              <a:t>SESMT</a:t>
            </a:r>
            <a:endParaRPr lang="pt-BR" sz="2800" dirty="0">
              <a:solidFill>
                <a:srgbClr val="00B050"/>
              </a:solidFill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7" name="Retângulo 6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1600" y="2057400"/>
            <a:ext cx="5576570" cy="2950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99900"/>
              </a:lnSpc>
              <a:spcBef>
                <a:spcPts val="105"/>
              </a:spcBef>
              <a:tabLst>
                <a:tab pos="2078989" algn="l"/>
                <a:tab pos="2868295" algn="l"/>
              </a:tabLst>
            </a:pP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Nenhum trabalho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ou </a:t>
            </a:r>
            <a:r>
              <a:rPr sz="48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tarefa</a:t>
            </a:r>
            <a:r>
              <a:rPr sz="48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é</a:t>
            </a:r>
            <a:r>
              <a:rPr sz="48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tão	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importante </a:t>
            </a:r>
            <a:r>
              <a:rPr sz="4800" spc="-11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que</a:t>
            </a:r>
            <a:r>
              <a:rPr sz="48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não	possa</a:t>
            </a:r>
            <a:r>
              <a:rPr sz="4800" spc="-3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ser</a:t>
            </a:r>
            <a:r>
              <a:rPr sz="4800" spc="-4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10" dirty="0">
                <a:solidFill>
                  <a:srgbClr val="00B050"/>
                </a:solidFill>
                <a:latin typeface="Times New Roman"/>
                <a:cs typeface="Times New Roman"/>
              </a:rPr>
              <a:t>feito </a:t>
            </a:r>
            <a:r>
              <a:rPr sz="4800" spc="-11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feito</a:t>
            </a:r>
            <a:r>
              <a:rPr sz="4800" spc="-2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com</a:t>
            </a:r>
            <a:r>
              <a:rPr sz="48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segurança</a:t>
            </a:r>
            <a:endParaRPr sz="48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1600" y="2057400"/>
            <a:ext cx="5576570" cy="2950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905" algn="ctr">
              <a:lnSpc>
                <a:spcPct val="99900"/>
              </a:lnSpc>
              <a:spcBef>
                <a:spcPts val="105"/>
              </a:spcBef>
              <a:tabLst>
                <a:tab pos="2078989" algn="l"/>
                <a:tab pos="2868295" algn="l"/>
              </a:tabLst>
            </a:pP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Nenhum trabalho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ou </a:t>
            </a:r>
            <a:r>
              <a:rPr sz="48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tarefa</a:t>
            </a:r>
            <a:r>
              <a:rPr sz="4800" spc="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é</a:t>
            </a:r>
            <a:r>
              <a:rPr sz="48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tão	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importante </a:t>
            </a:r>
            <a:r>
              <a:rPr sz="4800" spc="-11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que</a:t>
            </a:r>
            <a:r>
              <a:rPr sz="4800" spc="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dirty="0">
                <a:solidFill>
                  <a:srgbClr val="00B050"/>
                </a:solidFill>
                <a:latin typeface="Times New Roman"/>
                <a:cs typeface="Times New Roman"/>
              </a:rPr>
              <a:t>não	possa</a:t>
            </a:r>
            <a:r>
              <a:rPr sz="4800" spc="-3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ser</a:t>
            </a:r>
            <a:r>
              <a:rPr sz="4800" spc="-4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10" dirty="0">
                <a:solidFill>
                  <a:srgbClr val="00B050"/>
                </a:solidFill>
                <a:latin typeface="Times New Roman"/>
                <a:cs typeface="Times New Roman"/>
              </a:rPr>
              <a:t>feito </a:t>
            </a:r>
            <a:r>
              <a:rPr sz="4800" spc="-118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feito</a:t>
            </a:r>
            <a:r>
              <a:rPr sz="4800" spc="-2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com</a:t>
            </a:r>
            <a:r>
              <a:rPr sz="4800" spc="-1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4800" spc="-5" dirty="0">
                <a:solidFill>
                  <a:srgbClr val="00B050"/>
                </a:solidFill>
                <a:latin typeface="Times New Roman"/>
                <a:cs typeface="Times New Roman"/>
              </a:rPr>
              <a:t>segurança</a:t>
            </a:r>
            <a:endParaRPr sz="48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1431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592521"/>
              </p:ext>
            </p:extLst>
          </p:nvPr>
        </p:nvGraphicFramePr>
        <p:xfrm>
          <a:off x="381000" y="2057400"/>
          <a:ext cx="7289801" cy="2737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29531"/>
                <a:gridCol w="1260270"/>
              </a:tblGrid>
              <a:tr h="2212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Acordo Coletivo</a:t>
                      </a:r>
                      <a:endParaRPr lang="pt-BR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effectLst/>
                        </a:rPr>
                        <a:t>2023</a:t>
                      </a:r>
                      <a:endParaRPr lang="pt-BR" sz="1600" b="1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</a:tr>
              <a:tr h="718984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Sindicato dos Trabalhadores em Empresas de Prestação de Serviços em Recursos Humanos, de trabalho Temporário, de mão de obra especializada e não especializada, de Asseio, Conservação, Limpeza Urbana e Áreas Verdes de Juiz de Fora e Região (SINTEAC).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effectLst/>
                        </a:rPr>
                        <a:t>R$ 2.908,13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ctr"/>
                </a:tc>
              </a:tr>
              <a:tr h="221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CCT SINTESP X CONSTRUÇÃO CIVIL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effectLst/>
                        </a:rPr>
                        <a:t>R$ 4.750,04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</a:tr>
              <a:tr h="221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CCT SINTESP X COMÉRCIO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effectLst/>
                        </a:rPr>
                        <a:t>R$ 4.487,95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27" marR="9227" marT="9227" marB="0" anchor="b"/>
                </a:tc>
              </a:tr>
              <a:tr h="221226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CCT SINTESP X INDÚSTRIA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effectLst/>
                        </a:rPr>
                        <a:t>R$ 3.891,80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</a:tr>
              <a:tr h="453513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effectLst/>
                        </a:rPr>
                        <a:t>SINDICATO DOS TÉCNICOS DE SEGURANÇA DO TRABALHO DO ESTADO DO CEARÁ – SINTEST/CE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effectLst/>
                        </a:rPr>
                        <a:t>R$ 3.928,22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27" marR="9227" marT="9227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476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7247" t="16666" r="13689" b="35416"/>
          <a:stretch/>
        </p:blipFill>
        <p:spPr>
          <a:xfrm>
            <a:off x="152400" y="2286000"/>
            <a:ext cx="8763000" cy="298591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90600" y="1714333"/>
            <a:ext cx="5991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00B050"/>
                </a:solidFill>
              </a:rPr>
              <a:t>Remuneração Média TST em Manaus-AM</a:t>
            </a:r>
            <a:endParaRPr lang="pt-BR" sz="2400" dirty="0">
              <a:solidFill>
                <a:srgbClr val="00B05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33400" y="5290254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solidFill>
                  <a:srgbClr val="00B050"/>
                </a:solidFill>
              </a:rPr>
              <a:t>* Fonte: https://www.salario.com.br/profissao/tecnico-em-seguranca-no-trabalho-cbo-351605/manaus-am</a:t>
            </a:r>
            <a:r>
              <a:rPr lang="pt-BR" sz="2400" dirty="0" smtClean="0">
                <a:solidFill>
                  <a:srgbClr val="00B050"/>
                </a:solidFill>
              </a:rPr>
              <a:t>/</a:t>
            </a:r>
            <a:endParaRPr lang="pt-B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84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990600" y="1714333"/>
            <a:ext cx="5991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00B050"/>
                </a:solidFill>
              </a:rPr>
              <a:t>Remuneração Média TST por segmento em Manaus-AM</a:t>
            </a:r>
            <a:endParaRPr lang="pt-BR" sz="2400" dirty="0">
              <a:solidFill>
                <a:srgbClr val="00B05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33400" y="5464419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solidFill>
                  <a:srgbClr val="00B050"/>
                </a:solidFill>
              </a:rPr>
              <a:t>* Fonte: https://www.salario.com.br/profissao/tecnico-em-seguranca-no-trabalho-cbo-351605/manaus-am</a:t>
            </a:r>
            <a:r>
              <a:rPr lang="pt-BR" sz="2400" dirty="0" smtClean="0">
                <a:solidFill>
                  <a:srgbClr val="00B050"/>
                </a:solidFill>
              </a:rPr>
              <a:t>/</a:t>
            </a:r>
            <a:endParaRPr lang="pt-BR" sz="2400" dirty="0">
              <a:solidFill>
                <a:srgbClr val="00B05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/>
          <a:srcRect l="8506" t="22916" r="9678" b="21875"/>
          <a:stretch/>
        </p:blipFill>
        <p:spPr>
          <a:xfrm>
            <a:off x="381000" y="2457893"/>
            <a:ext cx="7924800" cy="300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76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762000" y="500380"/>
            <a:ext cx="6477000" cy="838200"/>
            <a:chOff x="685800" y="381000"/>
            <a:chExt cx="6858000" cy="1114455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81000"/>
              <a:ext cx="4838007" cy="914400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685800" y="1126123"/>
              <a:ext cx="6858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7F7F00"/>
                  </a:solidFill>
                  <a:latin typeface="Times New Roman"/>
                  <a:cs typeface="Times New Roman"/>
                </a:rPr>
                <a:t>Sindicato dos Técnicos de Segurança do Trabalho do Amazonas</a:t>
              </a:r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990600" y="1714333"/>
            <a:ext cx="5991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00B050"/>
                </a:solidFill>
              </a:rPr>
              <a:t>Remuneração TST por Concurso</a:t>
            </a:r>
            <a:endParaRPr lang="pt-BR" sz="2400" dirty="0">
              <a:solidFill>
                <a:srgbClr val="00B05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33400" y="5464419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solidFill>
                  <a:srgbClr val="00B050"/>
                </a:solidFill>
              </a:rPr>
              <a:t>* Fonte: https://www.salario.com.br/profissao/tecnico-em-seguranca-no-trabalho-cbo-351605/manaus-am</a:t>
            </a:r>
            <a:r>
              <a:rPr lang="pt-BR" sz="2400" dirty="0" smtClean="0">
                <a:solidFill>
                  <a:srgbClr val="00B050"/>
                </a:solidFill>
              </a:rPr>
              <a:t>/</a:t>
            </a:r>
            <a:endParaRPr lang="pt-BR" sz="2400" dirty="0">
              <a:solidFill>
                <a:srgbClr val="00B05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814354"/>
              </p:ext>
            </p:extLst>
          </p:nvPr>
        </p:nvGraphicFramePr>
        <p:xfrm>
          <a:off x="228600" y="3094038"/>
          <a:ext cx="8305801" cy="1007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29031"/>
                <a:gridCol w="1090226"/>
                <a:gridCol w="1186544"/>
              </a:tblGrid>
              <a:tr h="16194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CONCURSO</a:t>
                      </a:r>
                      <a:endParaRPr lang="pt-BR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00B050"/>
                          </a:solidFill>
                          <a:effectLst/>
                        </a:rPr>
                        <a:t>ANO</a:t>
                      </a:r>
                      <a:endParaRPr lang="pt-BR" sz="1600" b="1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00B050"/>
                          </a:solidFill>
                          <a:effectLst/>
                        </a:rPr>
                        <a:t>SALÁRIO</a:t>
                      </a:r>
                      <a:endParaRPr lang="pt-BR" sz="1600" b="1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</a:tr>
              <a:tr h="178144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TJAM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00B050"/>
                          </a:solidFill>
                          <a:effectLst/>
                        </a:rPr>
                        <a:t>2019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solidFill>
                            <a:srgbClr val="00B050"/>
                          </a:solidFill>
                          <a:effectLst/>
                        </a:rPr>
                        <a:t>R$ 4.558,34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ctr"/>
                </a:tc>
              </a:tr>
              <a:tr h="161949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CORREIOS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>
                          <a:solidFill>
                            <a:srgbClr val="00B050"/>
                          </a:solidFill>
                          <a:effectLst/>
                        </a:rPr>
                        <a:t>2017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>
                          <a:solidFill>
                            <a:srgbClr val="00B050"/>
                          </a:solidFill>
                          <a:effectLst/>
                        </a:rPr>
                        <a:t>R$ 2.534,14</a:t>
                      </a:r>
                      <a:endParaRPr lang="pt-BR" sz="16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ctr"/>
                </a:tc>
              </a:tr>
              <a:tr h="170047"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PETROBRAS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2023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R$ 5.878,82</a:t>
                      </a:r>
                      <a:endParaRPr lang="pt-BR" sz="16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97" marR="8097" marT="809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66113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138</TotalTime>
  <Words>770</Words>
  <Application>Microsoft Office PowerPoint</Application>
  <PresentationFormat>Apresentação na tela (4:3)</PresentationFormat>
  <Paragraphs>130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Trebuchet MS</vt:lpstr>
      <vt:lpstr>Wingdings 3</vt:lpstr>
      <vt:lpstr>Facetado</vt:lpstr>
      <vt:lpstr>Apresentação do PowerPoint</vt:lpstr>
      <vt:lpstr>   NR 04 - SERVIÇOS ESPECIALIZADOS EM SEGURANÇA  E EM MEDICINA DO TRABALHO </vt:lpstr>
      <vt:lpstr>HISTÓRICO</vt:lpstr>
      <vt:lpstr>NR-04</vt:lpstr>
      <vt:lpstr>O que o SESMT faz?</vt:lpstr>
      <vt:lpstr>Quem Compõe o SESMT?</vt:lpstr>
      <vt:lpstr>Principais Ações</vt:lpstr>
      <vt:lpstr>SESMT – Como Dimensionar?</vt:lpstr>
      <vt:lpstr>Quadro 1</vt:lpstr>
      <vt:lpstr>Quadro 2</vt:lpstr>
      <vt:lpstr>Motivos de Fracasso do SESMT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</dc:creator>
  <cp:lastModifiedBy>Guilherme</cp:lastModifiedBy>
  <cp:revision>12</cp:revision>
  <dcterms:created xsi:type="dcterms:W3CDTF">2024-01-24T15:31:32Z</dcterms:created>
  <dcterms:modified xsi:type="dcterms:W3CDTF">2024-01-24T17:50:45Z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2013-05-14T00:00:00Z</vt:filetime>
  </property>
  <property fmtid="{D5CDD505-2E9C-101B-9397-08002B2CF9AE}" pid="3" name="Creator">
    <vt:lpwstr>pdftk 1.44 - www.pdftk.com</vt:lpwstr>
  </property>
  <property fmtid="{D5CDD505-2E9C-101B-9397-08002B2CF9AE}" pid="4" name="LastSaved">
    <vt:filetime>2024-01-24T00:00:00Z</vt:filetime>
  </property>
</Properties>
</file>